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3"/>
  </p:notesMasterIdLst>
  <p:handoutMasterIdLst>
    <p:handoutMasterId r:id="rId24"/>
  </p:handoutMasterIdLst>
  <p:sldIdLst>
    <p:sldId id="292" r:id="rId5"/>
    <p:sldId id="291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7" r:id="rId19"/>
    <p:sldId id="306" r:id="rId20"/>
    <p:sldId id="308" r:id="rId21"/>
    <p:sldId id="293" r:id="rId22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3F6F"/>
    <a:srgbClr val="00ACB6"/>
    <a:srgbClr val="013D61"/>
    <a:srgbClr val="F3703A"/>
    <a:srgbClr val="515083"/>
    <a:srgbClr val="2F305C"/>
    <a:srgbClr val="3C4798"/>
    <a:srgbClr val="E68637"/>
    <a:srgbClr val="F6A287"/>
    <a:srgbClr val="E98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39" autoAdjust="0"/>
  </p:normalViewPr>
  <p:slideViewPr>
    <p:cSldViewPr snapToGrid="0">
      <p:cViewPr>
        <p:scale>
          <a:sx n="77" d="100"/>
          <a:sy n="77" d="100"/>
        </p:scale>
        <p:origin x="-336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xmlns="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07/05/2025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07/05/2025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xmlns="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xmlns="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xmlns="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xmlns="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xmlns="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xmlns="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xmlns="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xmlns="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xmlns="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xmlns="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xmlns="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xmlns="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xmlns="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xmlns="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xmlns="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xmlns="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xmlns="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xmlns="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xmlns="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xmlns="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xmlns="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xmlns="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xmlns="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xmlns="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xmlns="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xmlns="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xmlns="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xmlns="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xmlns="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xmlns="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xmlns="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xmlns="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xmlns="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xmlns="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xmlns="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xmlns="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xmlns="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xmlns="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xmlns="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xmlns="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xmlns="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5D945A0D-0BC2-5D67-1B64-3021BAD7BF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8" y="0"/>
            <a:ext cx="5018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xmlns="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xmlns="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xmlns="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xmlns="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xmlns="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xmlns="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xmlns="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xmlns="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xmlns="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xmlns="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xmlns="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xmlns="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xmlns="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xmlns="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xmlns="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xmlns="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xmlns="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xmlns="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DFAB8DF2-5E8E-AAC9-5CFB-04F9609C1AF6}"/>
              </a:ext>
            </a:extLst>
          </p:cNvPr>
          <p:cNvSpPr/>
          <p:nvPr userDrawn="1"/>
        </p:nvSpPr>
        <p:spPr>
          <a:xfrm rot="16200000">
            <a:off x="6073140" y="60104"/>
            <a:ext cx="45719" cy="1219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90775C3D-C100-72AE-04FB-C04AC0D7DE43}"/>
              </a:ext>
            </a:extLst>
          </p:cNvPr>
          <p:cNvSpPr/>
          <p:nvPr userDrawn="1"/>
        </p:nvSpPr>
        <p:spPr>
          <a:xfrm>
            <a:off x="0" y="6174807"/>
            <a:ext cx="12192000" cy="683193"/>
          </a:xfrm>
          <a:prstGeom prst="rect">
            <a:avLst/>
          </a:prstGeom>
          <a:solidFill>
            <a:srgbClr val="113F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allelogramma 14">
            <a:extLst>
              <a:ext uri="{FF2B5EF4-FFF2-40B4-BE49-F238E27FC236}">
                <a16:creationId xmlns:a16="http://schemas.microsoft.com/office/drawing/2014/main" xmlns="" id="{AF082EE3-41AA-4817-A1CC-C33DDB8F675F}"/>
              </a:ext>
            </a:extLst>
          </p:cNvPr>
          <p:cNvSpPr/>
          <p:nvPr userDrawn="1"/>
        </p:nvSpPr>
        <p:spPr>
          <a:xfrm>
            <a:off x="4434494" y="-124691"/>
            <a:ext cx="2857500" cy="6299498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B5E029AD-6703-A540-841D-BE7462E7B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807"/>
            <a:ext cx="3707476" cy="68319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D1867750-EA89-EFEA-40CB-4FA8E18FEF5A}"/>
              </a:ext>
            </a:extLst>
          </p:cNvPr>
          <p:cNvSpPr/>
          <p:nvPr userDrawn="1"/>
        </p:nvSpPr>
        <p:spPr>
          <a:xfrm rot="16200000">
            <a:off x="6073140" y="76728"/>
            <a:ext cx="45719" cy="12191999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xmlns="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xmlns="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9331" y="758952"/>
            <a:ext cx="6742670" cy="3227514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Chirurgia Endoscopica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e Nuove Tecnologie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endParaRPr lang="it-IT" sz="1100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xmlns="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8692" y="3433463"/>
            <a:ext cx="6903308" cy="127965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it-IT" sz="2800" b="1" dirty="0">
                <a:solidFill>
                  <a:schemeClr val="tx1"/>
                </a:solidFill>
              </a:rPr>
              <a:t>Dott.ssa Chiara </a:t>
            </a:r>
            <a:r>
              <a:rPr lang="it-IT" sz="2800" b="1" dirty="0" err="1">
                <a:solidFill>
                  <a:schemeClr val="tx1"/>
                </a:solidFill>
              </a:rPr>
              <a:t>Tordin</a:t>
            </a:r>
            <a:r>
              <a:rPr lang="it-IT" sz="2800" b="1" dirty="0">
                <a:solidFill>
                  <a:schemeClr val="tx1"/>
                </a:solidFill>
              </a:rPr>
              <a:t/>
            </a:r>
            <a:br>
              <a:rPr lang="it-IT" sz="2800" b="1" dirty="0">
                <a:solidFill>
                  <a:schemeClr val="tx1"/>
                </a:solidFill>
              </a:rPr>
            </a:br>
            <a:r>
              <a:rPr lang="it-IT" sz="2800" b="1" dirty="0">
                <a:solidFill>
                  <a:schemeClr val="tx1"/>
                </a:solidFill>
              </a:rPr>
              <a:t>Casa di Cura Madonna della Salute </a:t>
            </a:r>
            <a:r>
              <a:rPr lang="it-IT" sz="2800" b="1" dirty="0" smtClean="0">
                <a:solidFill>
                  <a:schemeClr val="tx1"/>
                </a:solidFill>
              </a:rPr>
              <a:t>Porto </a:t>
            </a:r>
            <a:r>
              <a:rPr lang="it-IT" sz="2800" b="1" dirty="0">
                <a:solidFill>
                  <a:schemeClr val="tx1"/>
                </a:solidFill>
              </a:rPr>
              <a:t>Viro (RO</a:t>
            </a:r>
            <a:r>
              <a:rPr lang="it-IT" sz="2800" b="1" dirty="0" smtClean="0">
                <a:solidFill>
                  <a:schemeClr val="tx1"/>
                </a:solidFill>
              </a:rPr>
              <a:t>)</a:t>
            </a:r>
            <a:endParaRPr lang="it-IT" sz="2800" b="1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330" y="5743982"/>
            <a:ext cx="2203023" cy="88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102" y="5896792"/>
            <a:ext cx="1570254" cy="616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044" y="5075710"/>
            <a:ext cx="1935892" cy="1935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45" y="0"/>
            <a:ext cx="2389187" cy="60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235" y="1106503"/>
            <a:ext cx="7977743" cy="382266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37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082" y="171192"/>
            <a:ext cx="4474390" cy="57490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519" y="262422"/>
            <a:ext cx="3385751" cy="565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194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475" y="130561"/>
            <a:ext cx="6840537" cy="3975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38" y="4241800"/>
            <a:ext cx="8888413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91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130" y="206718"/>
            <a:ext cx="7175500" cy="4170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904" y="4377081"/>
            <a:ext cx="8559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49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627" y="199101"/>
            <a:ext cx="5389152" cy="58501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531" y="0"/>
            <a:ext cx="2640013" cy="621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47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6" y="3965470"/>
            <a:ext cx="3983386" cy="20489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349" y="3965470"/>
            <a:ext cx="4093985" cy="17275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262727" y="197705"/>
            <a:ext cx="9561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/>
              <a:t>Endoscopia Robotica </a:t>
            </a:r>
          </a:p>
          <a:p>
            <a:pPr algn="ctr"/>
            <a:r>
              <a:rPr lang="it-IT" sz="4000" b="1" dirty="0" smtClean="0"/>
              <a:t>e Trattamento dell’Obesità - </a:t>
            </a:r>
            <a:r>
              <a:rPr lang="it-IT" sz="4000" b="1" dirty="0" err="1" smtClean="0"/>
              <a:t>EndoZip</a:t>
            </a:r>
            <a:endParaRPr lang="it-IT" sz="4000" b="1" dirty="0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140" y="1816443"/>
            <a:ext cx="4972417" cy="221982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8354334" y="1816443"/>
            <a:ext cx="360700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A </a:t>
            </a:r>
            <a:r>
              <a:rPr lang="it-IT" sz="2000" b="1" dirty="0" err="1"/>
              <a:t>m</a:t>
            </a:r>
            <a:r>
              <a:rPr lang="it-IT" sz="2000" b="1" dirty="0" err="1" smtClean="0"/>
              <a:t>ulticenter</a:t>
            </a:r>
            <a:r>
              <a:rPr lang="it-IT" sz="2000" b="1" dirty="0" smtClean="0"/>
              <a:t> (Madrid, Rome, </a:t>
            </a:r>
            <a:r>
              <a:rPr lang="it-IT" sz="2000" b="1" dirty="0" err="1" smtClean="0"/>
              <a:t>Israel</a:t>
            </a:r>
            <a:r>
              <a:rPr lang="it-IT" sz="2000" b="1" dirty="0" smtClean="0"/>
              <a:t>) </a:t>
            </a:r>
            <a:r>
              <a:rPr lang="it-IT" sz="2000" b="1" dirty="0" err="1"/>
              <a:t>p</a:t>
            </a:r>
            <a:r>
              <a:rPr lang="it-IT" sz="2000" b="1" dirty="0" err="1" smtClean="0"/>
              <a:t>ilot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study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was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launched</a:t>
            </a:r>
            <a:r>
              <a:rPr lang="it-IT" sz="2000" b="1" dirty="0" smtClean="0"/>
              <a:t> in </a:t>
            </a:r>
            <a:r>
              <a:rPr lang="it-IT" sz="2000" b="1" dirty="0" err="1" smtClean="0"/>
              <a:t>July</a:t>
            </a:r>
            <a:r>
              <a:rPr lang="it-IT" sz="2000" b="1" dirty="0" smtClean="0"/>
              <a:t> 2021 with 45 </a:t>
            </a:r>
            <a:r>
              <a:rPr lang="it-IT" sz="2000" b="1" dirty="0" err="1" smtClean="0"/>
              <a:t>patients</a:t>
            </a:r>
            <a:r>
              <a:rPr lang="it-IT" sz="2000" b="1" dirty="0" smtClean="0"/>
              <a:t>. </a:t>
            </a:r>
            <a:r>
              <a:rPr lang="it-IT" sz="2000" b="1" dirty="0" err="1" smtClean="0"/>
              <a:t>After</a:t>
            </a:r>
            <a:r>
              <a:rPr lang="it-IT" sz="2000" b="1" dirty="0" smtClean="0"/>
              <a:t> a 12 -</a:t>
            </a:r>
            <a:r>
              <a:rPr lang="it-IT" sz="2000" b="1" dirty="0" err="1" smtClean="0"/>
              <a:t>month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follow</a:t>
            </a:r>
            <a:r>
              <a:rPr lang="it-IT" sz="2000" b="1" dirty="0" smtClean="0"/>
              <a:t> up </a:t>
            </a:r>
            <a:r>
              <a:rPr lang="it-IT" sz="2000" b="1" dirty="0" err="1" smtClean="0"/>
              <a:t>period</a:t>
            </a:r>
            <a:r>
              <a:rPr lang="it-IT" sz="2000" b="1" dirty="0" smtClean="0"/>
              <a:t>, the </a:t>
            </a:r>
            <a:r>
              <a:rPr lang="it-IT" sz="2000" b="1" dirty="0" err="1" smtClean="0"/>
              <a:t>results</a:t>
            </a:r>
            <a:r>
              <a:rPr lang="it-IT" sz="2000" b="1" dirty="0" smtClean="0"/>
              <a:t> show a high </a:t>
            </a:r>
            <a:r>
              <a:rPr lang="it-IT" sz="2000" b="1" dirty="0" err="1" smtClean="0"/>
              <a:t>safety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profile</a:t>
            </a:r>
            <a:r>
              <a:rPr lang="it-IT" sz="2000" b="1" dirty="0" smtClean="0"/>
              <a:t>, short </a:t>
            </a:r>
            <a:r>
              <a:rPr lang="it-IT" sz="2000" b="1" dirty="0" err="1" smtClean="0"/>
              <a:t>learning</a:t>
            </a:r>
            <a:r>
              <a:rPr lang="it-IT" sz="2000" b="1" dirty="0" smtClean="0"/>
              <a:t> curve and </a:t>
            </a:r>
            <a:r>
              <a:rPr lang="it-IT" sz="2000" b="1" dirty="0" err="1" smtClean="0"/>
              <a:t>excellent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usability</a:t>
            </a:r>
            <a:r>
              <a:rPr lang="it-IT" sz="2000" b="1" dirty="0" smtClean="0"/>
              <a:t> for the </a:t>
            </a:r>
            <a:r>
              <a:rPr lang="it-IT" sz="2000" b="1" dirty="0" err="1" smtClean="0"/>
              <a:t>Endozip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suturing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system</a:t>
            </a:r>
            <a:r>
              <a:rPr lang="it-IT" sz="2000" b="1" dirty="0" smtClean="0"/>
              <a:t> with </a:t>
            </a:r>
            <a:r>
              <a:rPr lang="it-IT" sz="2000" b="1" dirty="0" err="1" smtClean="0"/>
              <a:t>patients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averaging</a:t>
            </a:r>
            <a:r>
              <a:rPr lang="it-IT" sz="2000" b="1" dirty="0" smtClean="0"/>
              <a:t> an impressive TBWL of 13.5% </a:t>
            </a:r>
          </a:p>
          <a:p>
            <a:pPr algn="ctr"/>
            <a:r>
              <a:rPr lang="it-IT" sz="2000" b="1" dirty="0" err="1" smtClean="0"/>
              <a:t>at</a:t>
            </a:r>
            <a:r>
              <a:rPr lang="it-IT" sz="2000" b="1" dirty="0" smtClean="0"/>
              <a:t> 12 </a:t>
            </a:r>
            <a:r>
              <a:rPr lang="it-IT" sz="2000" b="1" dirty="0" err="1" smtClean="0"/>
              <a:t>months</a:t>
            </a:r>
            <a:r>
              <a:rPr lang="it-IT" sz="2000" b="1" dirty="0" smtClean="0"/>
              <a:t>.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238020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98" y="331229"/>
            <a:ext cx="9077325" cy="285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609969" y="2780270"/>
            <a:ext cx="710101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3200" dirty="0"/>
              <a:t>Maggiore standardizzazione della </a:t>
            </a:r>
            <a:r>
              <a:rPr lang="it-IT" sz="3200" dirty="0" smtClean="0"/>
              <a:t>Tecnica Operatoria</a:t>
            </a:r>
            <a:endParaRPr lang="it-IT" sz="32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3200" dirty="0"/>
              <a:t>Triangolazione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3200" dirty="0"/>
              <a:t>Trazione e </a:t>
            </a:r>
            <a:r>
              <a:rPr lang="it-IT" sz="3200" dirty="0" err="1"/>
              <a:t>Controtrazione</a:t>
            </a:r>
            <a:endParaRPr lang="it-IT" sz="32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3200" dirty="0"/>
              <a:t>Radicalità Chirurgica </a:t>
            </a:r>
            <a:endParaRPr lang="it-IT" sz="3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3600" dirty="0" smtClean="0"/>
              <a:t>Sicurezza </a:t>
            </a:r>
            <a:r>
              <a:rPr lang="it-IT" sz="3600" dirty="0"/>
              <a:t>ed </a:t>
            </a:r>
            <a:r>
              <a:rPr lang="it-IT" sz="3600" dirty="0" smtClean="0"/>
              <a:t>Efficacia</a:t>
            </a:r>
            <a:endParaRPr lang="it-IT" sz="3600" dirty="0"/>
          </a:p>
        </p:txBody>
      </p:sp>
      <p:sp>
        <p:nvSpPr>
          <p:cNvPr id="3" name="Freccia a destra 2"/>
          <p:cNvSpPr/>
          <p:nvPr/>
        </p:nvSpPr>
        <p:spPr>
          <a:xfrm>
            <a:off x="1655805" y="3484605"/>
            <a:ext cx="3274541" cy="16805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8662087" y="1007011"/>
            <a:ext cx="3101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 smtClean="0">
                <a:solidFill>
                  <a:srgbClr val="FF0000"/>
                </a:solidFill>
              </a:rPr>
              <a:t>Quindi……</a:t>
            </a:r>
            <a:endParaRPr lang="it-IT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80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60" y="383058"/>
            <a:ext cx="7320137" cy="327767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7903089" y="516193"/>
            <a:ext cx="41653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4000" dirty="0" smtClean="0"/>
              <a:t> Mini invasività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4000" dirty="0"/>
              <a:t> </a:t>
            </a:r>
            <a:r>
              <a:rPr lang="it-IT" sz="4000" dirty="0" smtClean="0"/>
              <a:t>Ripetibilità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4000" dirty="0"/>
              <a:t> </a:t>
            </a:r>
            <a:r>
              <a:rPr lang="it-IT" sz="4000" dirty="0" smtClean="0"/>
              <a:t>Ripresa Rapida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4000" dirty="0"/>
              <a:t> </a:t>
            </a:r>
            <a:r>
              <a:rPr lang="it-IT" sz="4000" dirty="0" smtClean="0"/>
              <a:t>Degenza Breve</a:t>
            </a:r>
            <a:endParaRPr lang="it-IT" sz="40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83060" y="4386649"/>
            <a:ext cx="7352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FF0000"/>
                </a:solidFill>
              </a:rPr>
              <a:t>Chirurgia Endoscopica</a:t>
            </a:r>
            <a:endParaRPr lang="it-IT" sz="48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330" y="3392012"/>
            <a:ext cx="4188076" cy="260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5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xmlns="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52" y="998149"/>
            <a:ext cx="4936296" cy="3287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618" y="1943415"/>
            <a:ext cx="3938888" cy="393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90" y="3110864"/>
            <a:ext cx="1697853" cy="79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9220" y="4563342"/>
            <a:ext cx="51557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/>
              <a:t>Endoscopia Chirurgica: </a:t>
            </a:r>
            <a:endParaRPr lang="it-IT" sz="3600" b="1" dirty="0" smtClean="0"/>
          </a:p>
          <a:p>
            <a:r>
              <a:rPr lang="it-IT" sz="3600" b="1" dirty="0"/>
              <a:t>Q</a:t>
            </a:r>
            <a:r>
              <a:rPr lang="it-IT" sz="3600" b="1" dirty="0" smtClean="0"/>
              <a:t>uale Significato</a:t>
            </a:r>
            <a:r>
              <a:rPr lang="it-IT" sz="36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585"/>
            <a:ext cx="2730500" cy="23955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830" y="352941"/>
            <a:ext cx="2035819" cy="29656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8851" y="2727951"/>
            <a:ext cx="13260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400" b="1" dirty="0">
                <a:solidFill>
                  <a:srgbClr val="FF0000"/>
                </a:solidFill>
              </a:rPr>
              <a:t>1804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627" y="185293"/>
            <a:ext cx="4213653" cy="330091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638190" y="1366043"/>
            <a:ext cx="13260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400" b="1" dirty="0">
                <a:solidFill>
                  <a:srgbClr val="FF0000"/>
                </a:solidFill>
              </a:rPr>
              <a:t>1928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816" y="3318561"/>
            <a:ext cx="4024184" cy="27407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605146" y="4517078"/>
            <a:ext cx="13260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400" b="1" dirty="0">
                <a:solidFill>
                  <a:srgbClr val="FF0000"/>
                </a:solidFill>
              </a:rPr>
              <a:t>1961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726" y="2480123"/>
            <a:ext cx="2884286" cy="352340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87" y="3147603"/>
            <a:ext cx="1977542" cy="285592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68851" y="4400204"/>
            <a:ext cx="13260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400" b="1" dirty="0">
                <a:solidFill>
                  <a:srgbClr val="FF0000"/>
                </a:solidFill>
              </a:rPr>
              <a:t>1969</a:t>
            </a:r>
          </a:p>
        </p:txBody>
      </p:sp>
    </p:spTree>
    <p:extLst>
      <p:ext uri="{BB962C8B-B14F-4D97-AF65-F5344CB8AC3E}">
        <p14:creationId xmlns:p14="http://schemas.microsoft.com/office/powerpoint/2010/main" val="118524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432" y="3258098"/>
            <a:ext cx="2199588" cy="277248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9" y="233446"/>
            <a:ext cx="4066394" cy="270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6969" y="3901162"/>
            <a:ext cx="13260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400" b="1" dirty="0">
                <a:solidFill>
                  <a:srgbClr val="FF0000"/>
                </a:solidFill>
              </a:rPr>
              <a:t>1969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070" y="3116483"/>
            <a:ext cx="2184898" cy="291409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290" y="3085767"/>
            <a:ext cx="2157413" cy="29448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148" y="233447"/>
            <a:ext cx="4720798" cy="2661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638283" y="1201798"/>
            <a:ext cx="13260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400" b="1" dirty="0">
                <a:solidFill>
                  <a:srgbClr val="FF0000"/>
                </a:solidFill>
              </a:rPr>
              <a:t>1974</a:t>
            </a:r>
          </a:p>
        </p:txBody>
      </p:sp>
    </p:spTree>
    <p:extLst>
      <p:ext uri="{BB962C8B-B14F-4D97-AF65-F5344CB8AC3E}">
        <p14:creationId xmlns:p14="http://schemas.microsoft.com/office/powerpoint/2010/main" val="345987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675792" cy="408892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167" y="1161941"/>
            <a:ext cx="5287190" cy="415935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13" y="3784600"/>
            <a:ext cx="5475287" cy="3073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01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37" y="269875"/>
            <a:ext cx="4749800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688969" y="895557"/>
            <a:ext cx="25052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5400" b="1" dirty="0">
                <a:solidFill>
                  <a:srgbClr val="FF0000"/>
                </a:solidFill>
              </a:rPr>
              <a:t>FORSE…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104" y="2214182"/>
            <a:ext cx="5354010" cy="357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36937" y="3891888"/>
            <a:ext cx="453213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5400" b="1" dirty="0">
                <a:solidFill>
                  <a:srgbClr val="FF0000"/>
                </a:solidFill>
              </a:rPr>
              <a:t>…LO SIAMO </a:t>
            </a:r>
            <a:endParaRPr lang="it-IT" sz="5400" b="1" dirty="0" smtClean="0">
              <a:solidFill>
                <a:srgbClr val="FF0000"/>
              </a:solidFill>
            </a:endParaRPr>
          </a:p>
          <a:p>
            <a:pPr algn="ctr"/>
            <a:r>
              <a:rPr lang="it-IT" sz="5400" b="1" dirty="0" smtClean="0">
                <a:solidFill>
                  <a:srgbClr val="FF0000"/>
                </a:solidFill>
              </a:rPr>
              <a:t>SEMPRE </a:t>
            </a:r>
            <a:r>
              <a:rPr lang="it-IT" sz="5400" b="1" dirty="0">
                <a:solidFill>
                  <a:srgbClr val="FF0000"/>
                </a:solidFill>
              </a:rPr>
              <a:t>STATI?</a:t>
            </a:r>
          </a:p>
        </p:txBody>
      </p:sp>
    </p:spTree>
    <p:extLst>
      <p:ext uri="{BB962C8B-B14F-4D97-AF65-F5344CB8AC3E}">
        <p14:creationId xmlns:p14="http://schemas.microsoft.com/office/powerpoint/2010/main" val="390303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29945" y="226710"/>
            <a:ext cx="83902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FF0000"/>
                </a:solidFill>
              </a:rPr>
              <a:t>Quali Sono Le Nuove Frontiere </a:t>
            </a:r>
          </a:p>
          <a:p>
            <a:pPr algn="ctr"/>
            <a:r>
              <a:rPr lang="it-IT" sz="4800" b="1" dirty="0" smtClean="0">
                <a:solidFill>
                  <a:srgbClr val="FF0000"/>
                </a:solidFill>
              </a:rPr>
              <a:t>Della Chirurgia Endoscopica?</a:t>
            </a:r>
            <a:endParaRPr lang="it-IT" sz="4800" b="1" dirty="0">
              <a:solidFill>
                <a:srgbClr val="FF00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014151" y="2303840"/>
            <a:ext cx="782182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it-IT" sz="3600" b="1" dirty="0" smtClean="0"/>
              <a:t> </a:t>
            </a:r>
            <a:r>
              <a:rPr lang="it-IT" sz="4000" b="1" dirty="0" smtClean="0"/>
              <a:t>TRIANGOLAZIONE</a:t>
            </a:r>
            <a:endParaRPr lang="it-IT" sz="4000" b="1" dirty="0"/>
          </a:p>
          <a:p>
            <a:pPr marL="285750" indent="-285750" algn="ctr">
              <a:buFont typeface="Wingdings" panose="05000000000000000000" pitchFamily="2" charset="2"/>
              <a:buChar char="q"/>
            </a:pPr>
            <a:endParaRPr lang="it-IT" sz="4000" b="1" dirty="0"/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it-IT" sz="4000" b="1" dirty="0"/>
              <a:t> TRAZIONE – CONTROTRAZIONE</a:t>
            </a:r>
          </a:p>
          <a:p>
            <a:pPr algn="ctr"/>
            <a:endParaRPr lang="it-IT" sz="4000" b="1" dirty="0"/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it-IT" sz="4000" b="1" dirty="0"/>
              <a:t> RADICALITA’ ONCOLOGICA</a:t>
            </a:r>
          </a:p>
        </p:txBody>
      </p:sp>
    </p:spTree>
    <p:extLst>
      <p:ext uri="{BB962C8B-B14F-4D97-AF65-F5344CB8AC3E}">
        <p14:creationId xmlns:p14="http://schemas.microsoft.com/office/powerpoint/2010/main" val="92305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Intel\Desktop\ENDOSCOPIA\SICOB_2025\ARTICOLO_ROBOTIC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836" y="1300112"/>
            <a:ext cx="6155361" cy="162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Intel\Desktop\ENDOSCOPIA\SICOB_2025\TABELLA_ROBOTIC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319"/>
            <a:ext cx="7044404" cy="554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784911" y="3645243"/>
            <a:ext cx="5670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12 Sistemi Endoscopia Robotica</a:t>
            </a:r>
          </a:p>
        </p:txBody>
      </p:sp>
    </p:spTree>
    <p:extLst>
      <p:ext uri="{BB962C8B-B14F-4D97-AF65-F5344CB8AC3E}">
        <p14:creationId xmlns:p14="http://schemas.microsoft.com/office/powerpoint/2010/main" val="201340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724" y="586605"/>
            <a:ext cx="8201847" cy="4727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84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183</TotalTime>
  <Words>146</Words>
  <Application>Microsoft Office PowerPoint</Application>
  <PresentationFormat>Personalizzato</PresentationFormat>
  <Paragraphs>37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RetrospectVTI</vt:lpstr>
      <vt:lpstr>Chirurgia Endoscopica e Nuove Tecnologie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*</cp:lastModifiedBy>
  <cp:revision>49</cp:revision>
  <dcterms:created xsi:type="dcterms:W3CDTF">2022-02-27T17:36:31Z</dcterms:created>
  <dcterms:modified xsi:type="dcterms:W3CDTF">2025-05-07T17:15:09Z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